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7"/>
  </p:notesMasterIdLst>
  <p:sldIdLst>
    <p:sldId id="347" r:id="rId3"/>
    <p:sldId id="489" r:id="rId4"/>
    <p:sldId id="490" r:id="rId5"/>
    <p:sldId id="491" r:id="rId6"/>
    <p:sldId id="492" r:id="rId7"/>
    <p:sldId id="493" r:id="rId8"/>
    <p:sldId id="49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31" r:id="rId25"/>
    <p:sldId id="510" r:id="rId26"/>
    <p:sldId id="511" r:id="rId27"/>
    <p:sldId id="512" r:id="rId28"/>
    <p:sldId id="513" r:id="rId29"/>
    <p:sldId id="514" r:id="rId30"/>
    <p:sldId id="515" r:id="rId31"/>
    <p:sldId id="516" r:id="rId32"/>
    <p:sldId id="517" r:id="rId33"/>
    <p:sldId id="518" r:id="rId34"/>
    <p:sldId id="519" r:id="rId35"/>
    <p:sldId id="520" r:id="rId36"/>
    <p:sldId id="528" r:id="rId37"/>
    <p:sldId id="529" r:id="rId38"/>
    <p:sldId id="530" r:id="rId39"/>
    <p:sldId id="522" r:id="rId40"/>
    <p:sldId id="523" r:id="rId41"/>
    <p:sldId id="524" r:id="rId42"/>
    <p:sldId id="525" r:id="rId43"/>
    <p:sldId id="526" r:id="rId44"/>
    <p:sldId id="527" r:id="rId45"/>
    <p:sldId id="3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75178" autoAdjust="0"/>
  </p:normalViewPr>
  <p:slideViewPr>
    <p:cSldViewPr snapToGrid="0">
      <p:cViewPr varScale="1">
        <p:scale>
          <a:sx n="47" d="100"/>
          <a:sy n="47" d="100"/>
        </p:scale>
        <p:origin x="58" y="4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9/23/2019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75013" y="525463"/>
            <a:ext cx="2584450" cy="1454150"/>
          </a:xfrm>
        </p:spPr>
      </p:sp>
      <p:sp>
        <p:nvSpPr>
          <p:cNvPr id="3" name="Espace réservé des commentaires 2"/>
          <p:cNvSpPr>
            <a:spLocks noGrp="1"/>
          </p:cNvSpPr>
          <p:nvPr>
            <p:ph type="body" idx="1"/>
          </p:nvPr>
        </p:nvSpPr>
        <p:spPr>
          <a:xfrm>
            <a:off x="1003532" y="2116445"/>
            <a:ext cx="7148424" cy="4353848"/>
          </a:xfrm>
          <a:solidFill>
            <a:srgbClr val="FFFFFF"/>
          </a:solidFill>
          <a:ln w="9525">
            <a:noFill/>
            <a:miter lim="800000"/>
            <a:headEnd/>
            <a:tailEnd/>
          </a:ln>
          <a:effectLst/>
        </p:spPr>
        <p:txBody>
          <a:bodyPr vert="horz" wrap="square" lIns="93177" tIns="46589" rIns="93177" bIns="46589" numCol="1" anchor="t" anchorCtr="0" compatLnSpc="1">
            <a:prstTxWarp prst="textNoShape">
              <a:avLst/>
            </a:prstTxWarp>
          </a:bodyPr>
          <a:lstStyle/>
          <a:p>
            <a:r>
              <a:rPr lang="en-US" sz="1400" b="1" kern="1200" baseline="0" dirty="0">
                <a:solidFill>
                  <a:srgbClr val="000000"/>
                </a:solidFill>
                <a:effectLst/>
                <a:latin typeface="Times New Roman" pitchFamily="16" charset="0"/>
                <a:ea typeface="+mn-ea"/>
                <a:cs typeface="+mn-cs"/>
              </a:rPr>
              <a:t>Who am I ? Intro Laurent Galais</a:t>
            </a:r>
          </a:p>
        </p:txBody>
      </p:sp>
      <p:sp>
        <p:nvSpPr>
          <p:cNvPr id="4" name="Espace réservé du numéro de diapositive 3"/>
          <p:cNvSpPr>
            <a:spLocks noGrp="1"/>
          </p:cNvSpPr>
          <p:nvPr>
            <p:ph type="sldNum" idx="10"/>
          </p:nvPr>
        </p:nvSpPr>
        <p:spPr/>
        <p:txBody>
          <a:bodyPr/>
          <a:lstStyle/>
          <a:p>
            <a:pPr>
              <a:defRPr/>
            </a:pPr>
            <a:fld id="{37A2CEF9-CA02-420D-BE60-463F9652CB90}" type="slidenum">
              <a:rPr lang="en-US" smtClean="0"/>
              <a:pPr>
                <a:defRPr/>
              </a:pPr>
              <a:t>1</a:t>
            </a:fld>
            <a:endParaRPr lang="en-US"/>
          </a:p>
        </p:txBody>
      </p:sp>
    </p:spTree>
    <p:extLst>
      <p:ext uri="{BB962C8B-B14F-4D97-AF65-F5344CB8AC3E}">
        <p14:creationId xmlns:p14="http://schemas.microsoft.com/office/powerpoint/2010/main" val="337640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a:t>
            </a:r>
            <a:r>
              <a:rPr lang="en-US" sz="1050" dirty="0" err="1"/>
              <a:t>fglrichtext</a:t>
            </a:r>
            <a:r>
              <a:rPr lang="en-US" sz="1050" dirty="0"/>
              <a: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a:p>
        </p:txBody>
      </p:sp>
    </p:spTree>
    <p:extLst>
      <p:ext uri="{BB962C8B-B14F-4D97-AF65-F5344CB8AC3E}">
        <p14:creationId xmlns:p14="http://schemas.microsoft.com/office/powerpoint/2010/main" val="330903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a:t>
            </a:r>
            <a:r>
              <a:rPr lang="en-US" sz="1050" dirty="0" err="1"/>
              <a:t>fglrichtext</a:t>
            </a:r>
            <a:r>
              <a:rPr lang="en-US" sz="1050" dirty="0"/>
              <a: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a:p>
        </p:txBody>
      </p:sp>
    </p:spTree>
    <p:extLst>
      <p:ext uri="{BB962C8B-B14F-4D97-AF65-F5344CB8AC3E}">
        <p14:creationId xmlns:p14="http://schemas.microsoft.com/office/powerpoint/2010/main" val="149139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12</a:t>
            </a:fld>
            <a:endParaRPr lang="en-US"/>
          </a:p>
        </p:txBody>
      </p:sp>
    </p:spTree>
    <p:extLst>
      <p:ext uri="{BB962C8B-B14F-4D97-AF65-F5344CB8AC3E}">
        <p14:creationId xmlns:p14="http://schemas.microsoft.com/office/powerpoint/2010/main" val="967617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13</a:t>
            </a:fld>
            <a:endParaRPr lang="en-US"/>
          </a:p>
        </p:txBody>
      </p:sp>
    </p:spTree>
    <p:extLst>
      <p:ext uri="{BB962C8B-B14F-4D97-AF65-F5344CB8AC3E}">
        <p14:creationId xmlns:p14="http://schemas.microsoft.com/office/powerpoint/2010/main" val="271077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a:p>
        </p:txBody>
      </p:sp>
    </p:spTree>
    <p:extLst>
      <p:ext uri="{BB962C8B-B14F-4D97-AF65-F5344CB8AC3E}">
        <p14:creationId xmlns:p14="http://schemas.microsoft.com/office/powerpoint/2010/main" val="133570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a:p>
        </p:txBody>
      </p:sp>
    </p:spTree>
    <p:extLst>
      <p:ext uri="{BB962C8B-B14F-4D97-AF65-F5344CB8AC3E}">
        <p14:creationId xmlns:p14="http://schemas.microsoft.com/office/powerpoint/2010/main" val="389527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a:p>
        </p:txBody>
      </p:sp>
    </p:spTree>
    <p:extLst>
      <p:ext uri="{BB962C8B-B14F-4D97-AF65-F5344CB8AC3E}">
        <p14:creationId xmlns:p14="http://schemas.microsoft.com/office/powerpoint/2010/main" val="486920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a:p>
        </p:txBody>
      </p:sp>
    </p:spTree>
    <p:extLst>
      <p:ext uri="{BB962C8B-B14F-4D97-AF65-F5344CB8AC3E}">
        <p14:creationId xmlns:p14="http://schemas.microsoft.com/office/powerpoint/2010/main" val="412645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a:t>
            </a:r>
            <a:r>
              <a:rPr lang="en-US" sz="2000" b="0" i="0" kern="1200" dirty="0" err="1">
                <a:solidFill>
                  <a:srgbClr val="000000"/>
                </a:solidFill>
                <a:effectLst/>
                <a:latin typeface="Times New Roman" pitchFamily="16" charset="0"/>
                <a:ea typeface="+mn-ea"/>
                <a:cs typeface="+mn-cs"/>
              </a:rPr>
              <a:t>Genero</a:t>
            </a:r>
            <a:r>
              <a:rPr lang="en-US" sz="2000" b="0" i="0" kern="1200" dirty="0">
                <a:solidFill>
                  <a:srgbClr val="000000"/>
                </a:solidFill>
                <a:effectLst/>
                <a:latin typeface="Times New Roman" pitchFamily="16" charset="0"/>
                <a:ea typeface="+mn-ea"/>
                <a:cs typeface="+mn-cs"/>
              </a:rPr>
              <a:t>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a:p>
        </p:txBody>
      </p:sp>
    </p:spTree>
    <p:extLst>
      <p:ext uri="{BB962C8B-B14F-4D97-AF65-F5344CB8AC3E}">
        <p14:creationId xmlns:p14="http://schemas.microsoft.com/office/powerpoint/2010/main" val="365248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a:p>
        </p:txBody>
      </p:sp>
    </p:spTree>
    <p:extLst>
      <p:ext uri="{BB962C8B-B14F-4D97-AF65-F5344CB8AC3E}">
        <p14:creationId xmlns:p14="http://schemas.microsoft.com/office/powerpoint/2010/main" val="20271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a:p>
        </p:txBody>
      </p:sp>
    </p:spTree>
    <p:extLst>
      <p:ext uri="{BB962C8B-B14F-4D97-AF65-F5344CB8AC3E}">
        <p14:creationId xmlns:p14="http://schemas.microsoft.com/office/powerpoint/2010/main" val="349739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a:p>
        </p:txBody>
      </p:sp>
    </p:spTree>
    <p:extLst>
      <p:ext uri="{BB962C8B-B14F-4D97-AF65-F5344CB8AC3E}">
        <p14:creationId xmlns:p14="http://schemas.microsoft.com/office/powerpoint/2010/main" val="1143742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a:t>
            </a:r>
            <a:r>
              <a:rPr lang="en-US" sz="1200" b="0" i="0" kern="1200" dirty="0" err="1">
                <a:solidFill>
                  <a:schemeClr val="tx1"/>
                </a:solidFill>
                <a:effectLst/>
                <a:latin typeface="+mn-lt"/>
                <a:ea typeface="+mn-ea"/>
                <a:cs typeface="+mn-cs"/>
              </a:rPr>
              <a:t>Genero</a:t>
            </a:r>
            <a:r>
              <a:rPr lang="en-US" sz="1200" b="0" i="0" kern="1200" dirty="0">
                <a:solidFill>
                  <a:schemeClr val="tx1"/>
                </a:solidFill>
                <a:effectLst/>
                <a:latin typeface="+mn-lt"/>
                <a:ea typeface="+mn-ea"/>
                <a:cs typeface="+mn-cs"/>
              </a:rPr>
              <a:t>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a:p>
        </p:txBody>
      </p:sp>
    </p:spTree>
    <p:extLst>
      <p:ext uri="{BB962C8B-B14F-4D97-AF65-F5344CB8AC3E}">
        <p14:creationId xmlns:p14="http://schemas.microsoft.com/office/powerpoint/2010/main" val="201765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a:p>
        </p:txBody>
      </p:sp>
    </p:spTree>
    <p:extLst>
      <p:ext uri="{BB962C8B-B14F-4D97-AF65-F5344CB8AC3E}">
        <p14:creationId xmlns:p14="http://schemas.microsoft.com/office/powerpoint/2010/main" val="635097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a:t>
            </a:r>
            <a:r>
              <a:rPr lang="en-US" sz="2000" b="0" i="0" kern="1200" dirty="0" err="1">
                <a:solidFill>
                  <a:srgbClr val="000000"/>
                </a:solidFill>
                <a:effectLst/>
                <a:latin typeface="Times New Roman" pitchFamily="16" charset="0"/>
                <a:ea typeface="+mn-ea"/>
                <a:cs typeface="+mn-cs"/>
              </a:rPr>
              <a:t>myviewer</a:t>
            </a:r>
            <a:r>
              <a:rPr lang="en-US" sz="2000" b="0" i="0" kern="1200" dirty="0">
                <a:solidFill>
                  <a:srgbClr val="000000"/>
                </a:solidFill>
                <a:effectLst/>
                <a:latin typeface="Times New Roman" pitchFamily="16" charset="0"/>
                <a:ea typeface="+mn-ea"/>
                <a:cs typeface="+mn-cs"/>
              </a:rPr>
              <a:t> to show it can be completely customized</a:t>
            </a:r>
          </a:p>
          <a:p>
            <a:r>
              <a:rPr lang="en-US" sz="2000" b="0" i="0" kern="1200" dirty="0">
                <a:solidFill>
                  <a:srgbClr val="000000"/>
                </a:solidFill>
                <a:effectLst/>
                <a:latin typeface="Times New Roman" pitchFamily="16" charset="0"/>
                <a:ea typeface="+mn-ea"/>
                <a:cs typeface="+mn-cs"/>
              </a:rPr>
              <a:t>Show </a:t>
            </a:r>
            <a:r>
              <a:rPr lang="en-US" sz="2000" b="0" i="0" kern="1200" dirty="0" err="1">
                <a:solidFill>
                  <a:srgbClr val="000000"/>
                </a:solidFill>
                <a:effectLst/>
                <a:latin typeface="Times New Roman" pitchFamily="16" charset="0"/>
                <a:ea typeface="+mn-ea"/>
                <a:cs typeface="+mn-cs"/>
              </a:rPr>
              <a:t>as.xcf</a:t>
            </a:r>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a:p>
            <a:pPr fontAlgn="t"/>
            <a:r>
              <a:rPr lang="en-US" sz="2000" b="1" i="0" kern="1200" dirty="0">
                <a:solidFill>
                  <a:schemeClr val="tx1"/>
                </a:solidFill>
                <a:effectLst/>
                <a:latin typeface="+mn-lt"/>
                <a:ea typeface="+mn-ea"/>
                <a:cs typeface="+mn-cs"/>
              </a:rPr>
              <a:t>Note:</a:t>
            </a:r>
            <a:r>
              <a:rPr lang="en-US" sz="2000" b="0" i="0" kern="1200" dirty="0">
                <a:solidFill>
                  <a:schemeClr val="tx1"/>
                </a:solidFill>
                <a:effectLst/>
                <a:latin typeface="+mn-lt"/>
                <a:ea typeface="+mn-ea"/>
                <a:cs typeface="+mn-cs"/>
              </a:rPr>
              <a:t> To use the viewer.html file residing on the FGL/GAS Server, use the </a:t>
            </a:r>
            <a:r>
              <a:rPr lang="en-US" sz="2000" b="0" i="1" kern="1200" dirty="0">
                <a:solidFill>
                  <a:schemeClr val="tx1"/>
                </a:solidFill>
                <a:effectLst/>
                <a:latin typeface="+mn-lt"/>
                <a:ea typeface="+mn-ea"/>
                <a:cs typeface="+mn-cs"/>
              </a:rPr>
              <a:t>GRE_REPORT_VIEWER_URL_PREFIX</a:t>
            </a:r>
            <a:r>
              <a:rPr lang="en-US" sz="2000" b="0" i="0" kern="1200" dirty="0">
                <a:solidFill>
                  <a:schemeClr val="tx1"/>
                </a:solidFill>
                <a:effectLst/>
                <a:latin typeface="+mn-lt"/>
                <a:ea typeface="+mn-ea"/>
                <a:cs typeface="+mn-cs"/>
              </a:rPr>
              <a:t> variable. To use theviewer.html file residing on the GRE Server side, use the </a:t>
            </a:r>
            <a:r>
              <a:rPr lang="en-US" sz="2000" b="0" i="1" kern="1200" dirty="0">
                <a:solidFill>
                  <a:schemeClr val="tx1"/>
                </a:solidFill>
                <a:effectLst/>
                <a:latin typeface="+mn-lt"/>
                <a:ea typeface="+mn-ea"/>
                <a:cs typeface="+mn-cs"/>
              </a:rPr>
              <a:t>GRE_REPORT_VIEWER_R_URL_PREFIX</a:t>
            </a:r>
            <a:r>
              <a:rPr lang="en-US" sz="2000" b="0" i="0" kern="1200" dirty="0">
                <a:solidFill>
                  <a:schemeClr val="tx1"/>
                </a:solidFill>
                <a:effectLst/>
                <a:latin typeface="+mn-lt"/>
                <a:ea typeface="+mn-ea"/>
                <a:cs typeface="+mn-cs"/>
              </a:rPr>
              <a:t> variable and copy </a:t>
            </a:r>
            <a:r>
              <a:rPr lang="en-US" sz="2000" b="0" i="0" kern="1200" dirty="0" err="1">
                <a:solidFill>
                  <a:schemeClr val="tx1"/>
                </a:solidFill>
                <a:effectLst/>
                <a:latin typeface="+mn-lt"/>
                <a:ea typeface="+mn-ea"/>
                <a:cs typeface="+mn-cs"/>
              </a:rPr>
              <a:t>theGRE</a:t>
            </a:r>
            <a:r>
              <a:rPr lang="en-US" sz="2000" b="0" i="0" kern="1200" dirty="0">
                <a:solidFill>
                  <a:schemeClr val="tx1"/>
                </a:solidFill>
                <a:effectLst/>
                <a:latin typeface="+mn-lt"/>
                <a:ea typeface="+mn-ea"/>
                <a:cs typeface="+mn-cs"/>
              </a:rPr>
              <a:t>/viewer directory into the GRE document root directory.</a:t>
            </a:r>
          </a:p>
          <a:p>
            <a:r>
              <a:rPr lang="en-US" sz="2000" b="0" i="0" kern="1200" dirty="0">
                <a:solidFill>
                  <a:schemeClr val="tx1"/>
                </a:solidFill>
                <a:effectLst/>
                <a:latin typeface="+mn-lt"/>
                <a:ea typeface="+mn-ea"/>
                <a:cs typeface="+mn-cs"/>
              </a:rPr>
              <a:t>If you are using a private directory (</a:t>
            </a:r>
            <a:r>
              <a:rPr lang="en-US" sz="2000" b="0" i="1" kern="1200" dirty="0">
                <a:solidFill>
                  <a:schemeClr val="tx1"/>
                </a:solidFill>
                <a:effectLst/>
                <a:latin typeface="+mn-lt"/>
                <a:ea typeface="+mn-ea"/>
                <a:cs typeface="+mn-cs"/>
              </a:rPr>
              <a:t>GRE_PRIVATE_DIR</a:t>
            </a:r>
            <a:r>
              <a:rPr lang="en-US" sz="2000" b="0" i="0" kern="1200" dirty="0">
                <a:solidFill>
                  <a:schemeClr val="tx1"/>
                </a:solidFill>
                <a:effectLst/>
                <a:latin typeface="+mn-lt"/>
                <a:ea typeface="+mn-ea"/>
                <a:cs typeface="+mn-cs"/>
              </a:rPr>
              <a:t> and </a:t>
            </a:r>
            <a:r>
              <a:rPr lang="en-US" sz="2000" b="0" i="1" kern="1200" dirty="0">
                <a:solidFill>
                  <a:schemeClr val="tx1"/>
                </a:solidFill>
                <a:effectLst/>
                <a:latin typeface="+mn-lt"/>
                <a:ea typeface="+mn-ea"/>
                <a:cs typeface="+mn-cs"/>
              </a:rPr>
              <a:t>GRE_PRIVATE_URL_PREFIX</a:t>
            </a:r>
            <a:r>
              <a:rPr lang="en-US" sz="2000" b="0" i="0" kern="1200" dirty="0">
                <a:solidFill>
                  <a:schemeClr val="tx1"/>
                </a:solidFill>
                <a:effectLst/>
                <a:latin typeface="+mn-lt"/>
                <a:ea typeface="+mn-ea"/>
                <a:cs typeface="+mn-cs"/>
              </a:rPr>
              <a:t>), only the current session will be able to view the report, and the report will be deleted when the session ends.</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Show monitoring with env variables</a:t>
            </a: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a:p>
        </p:txBody>
      </p:sp>
    </p:spTree>
    <p:extLst>
      <p:ext uri="{BB962C8B-B14F-4D97-AF65-F5344CB8AC3E}">
        <p14:creationId xmlns:p14="http://schemas.microsoft.com/office/powerpoint/2010/main" val="2537410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a:p>
        </p:txBody>
      </p:sp>
    </p:spTree>
    <p:extLst>
      <p:ext uri="{BB962C8B-B14F-4D97-AF65-F5344CB8AC3E}">
        <p14:creationId xmlns:p14="http://schemas.microsoft.com/office/powerpoint/2010/main" val="358497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a:p>
        </p:txBody>
      </p:sp>
    </p:spTree>
    <p:extLst>
      <p:ext uri="{BB962C8B-B14F-4D97-AF65-F5344CB8AC3E}">
        <p14:creationId xmlns:p14="http://schemas.microsoft.com/office/powerpoint/2010/main" val="212038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a:p>
        </p:txBody>
      </p:sp>
    </p:spTree>
    <p:extLst>
      <p:ext uri="{BB962C8B-B14F-4D97-AF65-F5344CB8AC3E}">
        <p14:creationId xmlns:p14="http://schemas.microsoft.com/office/powerpoint/2010/main" val="54028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a:p>
        </p:txBody>
      </p:sp>
    </p:spTree>
    <p:extLst>
      <p:ext uri="{BB962C8B-B14F-4D97-AF65-F5344CB8AC3E}">
        <p14:creationId xmlns:p14="http://schemas.microsoft.com/office/powerpoint/2010/main" val="1296047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a:p>
        </p:txBody>
      </p:sp>
    </p:spTree>
    <p:extLst>
      <p:ext uri="{BB962C8B-B14F-4D97-AF65-F5344CB8AC3E}">
        <p14:creationId xmlns:p14="http://schemas.microsoft.com/office/powerpoint/2010/main" val="183283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a:p>
        </p:txBody>
      </p:sp>
    </p:spTree>
    <p:extLst>
      <p:ext uri="{BB962C8B-B14F-4D97-AF65-F5344CB8AC3E}">
        <p14:creationId xmlns:p14="http://schemas.microsoft.com/office/powerpoint/2010/main" val="189999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on the proper area to </a:t>
            </a:r>
            <a:r>
              <a:rPr lang="en-US" sz="2000" dirty="0" err="1"/>
              <a:t>GroupBy</a:t>
            </a: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a:p>
        </p:txBody>
      </p:sp>
    </p:spTree>
    <p:extLst>
      <p:ext uri="{BB962C8B-B14F-4D97-AF65-F5344CB8AC3E}">
        <p14:creationId xmlns:p14="http://schemas.microsoft.com/office/powerpoint/2010/main" val="146878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a:p>
        </p:txBody>
      </p:sp>
    </p:spTree>
    <p:extLst>
      <p:ext uri="{BB962C8B-B14F-4D97-AF65-F5344CB8AC3E}">
        <p14:creationId xmlns:p14="http://schemas.microsoft.com/office/powerpoint/2010/main" val="211629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a:p>
        </p:txBody>
      </p:sp>
    </p:spTree>
    <p:extLst>
      <p:ext uri="{BB962C8B-B14F-4D97-AF65-F5344CB8AC3E}">
        <p14:creationId xmlns:p14="http://schemas.microsoft.com/office/powerpoint/2010/main" val="2080682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a:p>
        </p:txBody>
      </p:sp>
    </p:spTree>
    <p:extLst>
      <p:ext uri="{BB962C8B-B14F-4D97-AF65-F5344CB8AC3E}">
        <p14:creationId xmlns:p14="http://schemas.microsoft.com/office/powerpoint/2010/main" val="3168868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a:p>
        </p:txBody>
      </p:sp>
    </p:spTree>
    <p:extLst>
      <p:ext uri="{BB962C8B-B14F-4D97-AF65-F5344CB8AC3E}">
        <p14:creationId xmlns:p14="http://schemas.microsoft.com/office/powerpoint/2010/main" val="762462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a:p>
        </p:txBody>
      </p:sp>
    </p:spTree>
    <p:extLst>
      <p:ext uri="{BB962C8B-B14F-4D97-AF65-F5344CB8AC3E}">
        <p14:creationId xmlns:p14="http://schemas.microsoft.com/office/powerpoint/2010/main" val="374565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a:p>
        </p:txBody>
      </p:sp>
    </p:spTree>
    <p:extLst>
      <p:ext uri="{BB962C8B-B14F-4D97-AF65-F5344CB8AC3E}">
        <p14:creationId xmlns:p14="http://schemas.microsoft.com/office/powerpoint/2010/main" val="1515770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a:p>
        </p:txBody>
      </p:sp>
    </p:spTree>
    <p:extLst>
      <p:ext uri="{BB962C8B-B14F-4D97-AF65-F5344CB8AC3E}">
        <p14:creationId xmlns:p14="http://schemas.microsoft.com/office/powerpoint/2010/main" val="2569339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a:p>
        </p:txBody>
      </p:sp>
    </p:spTree>
    <p:extLst>
      <p:ext uri="{BB962C8B-B14F-4D97-AF65-F5344CB8AC3E}">
        <p14:creationId xmlns:p14="http://schemas.microsoft.com/office/powerpoint/2010/main" val="1948930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a:p>
        </p:txBody>
      </p:sp>
    </p:spTree>
    <p:extLst>
      <p:ext uri="{BB962C8B-B14F-4D97-AF65-F5344CB8AC3E}">
        <p14:creationId xmlns:p14="http://schemas.microsoft.com/office/powerpoint/2010/main" val="86936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a:t>
            </a:r>
            <a:r>
              <a:rPr lang="en-US" sz="1200" dirty="0" err="1"/>
              <a:t>Genero</a:t>
            </a:r>
            <a:r>
              <a:rPr lang="en-US" sz="1200" dirty="0"/>
              <a:t>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Designing these reports could be complex.  You treat each part separately with its own .</a:t>
            </a:r>
            <a:r>
              <a:rPr lang="en-US" sz="1200" dirty="0" err="1"/>
              <a:t>rdd</a:t>
            </a:r>
            <a:r>
              <a:rPr lang="en-US" sz="1200" dirty="0"/>
              <a:t> and .4rp file, these were known as the sub-reports, and then you had what was known as the master report with its own .</a:t>
            </a:r>
            <a:r>
              <a:rPr lang="en-US" sz="1200" dirty="0" err="1"/>
              <a:t>rdd</a:t>
            </a:r>
            <a:r>
              <a:rPr lang="en-US" sz="1200" dirty="0"/>
              <a:t> and .4rp.  The master report was linked to the sub-reports.  It typically meant that the report designer had to work with 3 or more .</a:t>
            </a:r>
            <a:r>
              <a:rPr lang="en-US" sz="1200" dirty="0" err="1"/>
              <a:t>rdd</a:t>
            </a:r>
            <a:r>
              <a:rPr lang="en-US" sz="1200" dirty="0"/>
              <a:t>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a:p>
        </p:txBody>
      </p:sp>
    </p:spTree>
    <p:extLst>
      <p:ext uri="{BB962C8B-B14F-4D97-AF65-F5344CB8AC3E}">
        <p14:creationId xmlns:p14="http://schemas.microsoft.com/office/powerpoint/2010/main" val="228688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a:p>
        </p:txBody>
      </p:sp>
    </p:spTree>
    <p:extLst>
      <p:ext uri="{BB962C8B-B14F-4D97-AF65-F5344CB8AC3E}">
        <p14:creationId xmlns:p14="http://schemas.microsoft.com/office/powerpoint/2010/main" val="4146720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a:p>
        </p:txBody>
      </p:sp>
    </p:spTree>
    <p:extLst>
      <p:ext uri="{BB962C8B-B14F-4D97-AF65-F5344CB8AC3E}">
        <p14:creationId xmlns:p14="http://schemas.microsoft.com/office/powerpoint/2010/main" val="114188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a:p>
        </p:txBody>
      </p:sp>
    </p:spTree>
    <p:extLst>
      <p:ext uri="{BB962C8B-B14F-4D97-AF65-F5344CB8AC3E}">
        <p14:creationId xmlns:p14="http://schemas.microsoft.com/office/powerpoint/2010/main" val="4108479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a:p>
        </p:txBody>
      </p:sp>
    </p:spTree>
    <p:extLst>
      <p:ext uri="{BB962C8B-B14F-4D97-AF65-F5344CB8AC3E}">
        <p14:creationId xmlns:p14="http://schemas.microsoft.com/office/powerpoint/2010/main" val="6608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a:t>
            </a:r>
            <a:r>
              <a:rPr lang="en-US" sz="1200" dirty="0" err="1"/>
              <a:t>Genero</a:t>
            </a:r>
            <a:r>
              <a:rPr lang="en-US" sz="1200" dirty="0"/>
              <a:t>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Designing these reports could be complex.  You treat each part separately with its own .</a:t>
            </a:r>
            <a:r>
              <a:rPr lang="en-US" sz="1200" dirty="0" err="1"/>
              <a:t>rdd</a:t>
            </a:r>
            <a:r>
              <a:rPr lang="en-US" sz="1200" dirty="0"/>
              <a:t> and .4rp file, these were known as the sub-reports, and then you had what was known as the master report with its own .</a:t>
            </a:r>
            <a:r>
              <a:rPr lang="en-US" sz="1200" dirty="0" err="1"/>
              <a:t>rdd</a:t>
            </a:r>
            <a:r>
              <a:rPr lang="en-US" sz="1200" dirty="0"/>
              <a:t> and .4rp.  The master report was linked to the sub-reports.  It typically meant that the report designer had to work with 3 or more .</a:t>
            </a:r>
            <a:r>
              <a:rPr lang="en-US" sz="1200" dirty="0" err="1"/>
              <a:t>rdd</a:t>
            </a:r>
            <a:r>
              <a:rPr lang="en-US" sz="1200" dirty="0"/>
              <a:t>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a:p>
        </p:txBody>
      </p:sp>
    </p:spTree>
    <p:extLst>
      <p:ext uri="{BB962C8B-B14F-4D97-AF65-F5344CB8AC3E}">
        <p14:creationId xmlns:p14="http://schemas.microsoft.com/office/powerpoint/2010/main" val="148597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Only one 4gl containing reports in the </a:t>
            </a:r>
            <a:r>
              <a:rPr lang="en-US" sz="1100" dirty="0" err="1"/>
              <a:t>OrderReport</a:t>
            </a:r>
            <a:r>
              <a:rPr lang="en-US" sz="1100" dirty="0"/>
              <a:t> demo, so only one </a:t>
            </a:r>
            <a:r>
              <a:rPr lang="en-US" sz="1100" dirty="0" err="1"/>
              <a:t>rdd</a:t>
            </a:r>
            <a:r>
              <a:rPr lang="en-US" sz="1100" dirty="0"/>
              <a:t> to work on</a:t>
            </a:r>
          </a:p>
          <a:p>
            <a:r>
              <a:rPr lang="en-US" sz="1200" b="0" i="0" kern="1200" dirty="0">
                <a:solidFill>
                  <a:srgbClr val="000000"/>
                </a:solidFill>
                <a:effectLst/>
                <a:latin typeface="Times New Roman" pitchFamily="16" charset="0"/>
                <a:ea typeface="+mn-ea"/>
                <a:cs typeface="+mn-cs"/>
              </a:rPr>
              <a:t>This creates .</a:t>
            </a:r>
            <a:r>
              <a:rPr lang="en-US" sz="1200" b="0" i="0" kern="1200" dirty="0" err="1">
                <a:solidFill>
                  <a:srgbClr val="000000"/>
                </a:solidFill>
                <a:effectLst/>
                <a:latin typeface="Times New Roman" pitchFamily="16" charset="0"/>
                <a:ea typeface="+mn-ea"/>
                <a:cs typeface="+mn-cs"/>
              </a:rPr>
              <a:t>xsd</a:t>
            </a:r>
            <a:r>
              <a:rPr lang="en-US" sz="1200" b="0" i="0" kern="1200" dirty="0">
                <a:solidFill>
                  <a:srgbClr val="000000"/>
                </a:solidFill>
                <a:effectLst/>
                <a:latin typeface="Times New Roman" pitchFamily="16" charset="0"/>
                <a:ea typeface="+mn-ea"/>
                <a:cs typeface="+mn-cs"/>
              </a:rPr>
              <a:t> schemas for each report. Use the schema of the master report to design your report, and it will contain all the trigger of the master (</a:t>
            </a:r>
            <a:r>
              <a:rPr lang="en-US" sz="1200" b="0" i="0" kern="1200" dirty="0" err="1">
                <a:solidFill>
                  <a:srgbClr val="000000"/>
                </a:solidFill>
                <a:effectLst/>
                <a:latin typeface="Times New Roman" pitchFamily="16" charset="0"/>
                <a:ea typeface="+mn-ea"/>
                <a:cs typeface="+mn-cs"/>
              </a:rPr>
              <a:t>orders_twice</a:t>
            </a:r>
            <a:r>
              <a:rPr lang="en-US" sz="1200" b="0" i="0" kern="1200" dirty="0">
                <a:solidFill>
                  <a:srgbClr val="000000"/>
                </a:solidFill>
                <a:effectLst/>
                <a:latin typeface="Times New Roman" pitchFamily="16" charset="0"/>
                <a:ea typeface="+mn-ea"/>
                <a:cs typeface="+mn-cs"/>
              </a:rPr>
              <a:t>) and the sub reports (</a:t>
            </a:r>
            <a:r>
              <a:rPr lang="en-US" sz="1200" b="0" i="0" kern="1200" dirty="0" err="1">
                <a:solidFill>
                  <a:srgbClr val="000000"/>
                </a:solidFill>
                <a:effectLst/>
                <a:latin typeface="Times New Roman" pitchFamily="16" charset="0"/>
                <a:ea typeface="+mn-ea"/>
                <a:cs typeface="+mn-cs"/>
              </a:rPr>
              <a:t>all_orders</a:t>
            </a:r>
            <a:r>
              <a:rPr lang="en-US" sz="1200" b="0" i="0" kern="1200" dirty="0">
                <a:solidFill>
                  <a:srgbClr val="000000"/>
                </a:solidFill>
                <a:effectLst/>
                <a:latin typeface="Times New Roman" pitchFamily="16" charset="0"/>
                <a:ea typeface="+mn-ea"/>
                <a:cs typeface="+mn-cs"/>
              </a:rPr>
              <a:t>).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a:p>
        </p:txBody>
      </p:sp>
    </p:spTree>
    <p:extLst>
      <p:ext uri="{BB962C8B-B14F-4D97-AF65-F5344CB8AC3E}">
        <p14:creationId xmlns:p14="http://schemas.microsoft.com/office/powerpoint/2010/main" val="6953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a:p>
        </p:txBody>
      </p:sp>
    </p:spTree>
    <p:extLst>
      <p:ext uri="{BB962C8B-B14F-4D97-AF65-F5344CB8AC3E}">
        <p14:creationId xmlns:p14="http://schemas.microsoft.com/office/powerpoint/2010/main" val="111775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a:p>
        </p:txBody>
      </p:sp>
    </p:spTree>
    <p:extLst>
      <p:ext uri="{BB962C8B-B14F-4D97-AF65-F5344CB8AC3E}">
        <p14:creationId xmlns:p14="http://schemas.microsoft.com/office/powerpoint/2010/main" val="365604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a:p>
        </p:txBody>
      </p:sp>
    </p:spTree>
    <p:extLst>
      <p:ext uri="{BB962C8B-B14F-4D97-AF65-F5344CB8AC3E}">
        <p14:creationId xmlns:p14="http://schemas.microsoft.com/office/powerpoint/2010/main" val="366711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47C-74A0-417A-AC4B-9B3447B7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78519-EDE2-4937-93BB-E48655E1B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E6BF8-3FD0-4F9E-A762-2831E643BBAE}"/>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655A828A-6B88-4A8D-9333-1120F6C8E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D7223-80EE-4F6F-B24D-5EAA1649B40E}"/>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355743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D105-1A44-4052-B3A4-9CE55B2AF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8AAE7F-F139-4C37-94B9-3F29C8724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B62C-FF8C-4819-893F-FB7BBA88C833}"/>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79028FC0-3FA7-4823-8D40-39587A2D3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F9907-D12A-4819-8B78-7568DC4748B8}"/>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23490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73CE7-2141-4567-ABB1-4BF57BFBB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6208F9-15FE-4585-AE9F-50E16C3CA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CED76-878B-4708-82ED-1D6B9D18D60E}"/>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A7BB35A3-B0E0-4B15-97FA-E6C027C08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F1FA8-AD36-4979-A06C-2F2A61784E5B}"/>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94959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537999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309053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4254903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240183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311649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2583864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2784150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398704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F9B-A6A5-43CF-8B18-4FB6152A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5350F-6FA1-4A0D-8FDD-31AF323219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E72E2-8B06-4F62-B272-F3EFEEC47979}"/>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2E200406-7CAA-4EFE-80F2-9D8A6BA33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D1B5A-1E82-460D-84DD-EF4B0C6BDC2C}"/>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1853099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3011246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1647301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938694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9/23/2019</a:t>
            </a:fld>
            <a:endParaRPr lang="en-US"/>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a:p>
        </p:txBody>
      </p:sp>
    </p:spTree>
    <p:extLst>
      <p:ext uri="{BB962C8B-B14F-4D97-AF65-F5344CB8AC3E}">
        <p14:creationId xmlns:p14="http://schemas.microsoft.com/office/powerpoint/2010/main" val="8229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A570-2042-463E-8A71-4ACD81D2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ADE3C-43C0-45FD-8D06-B8880F47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E03F-4F3A-4F50-87D4-8E97A14A3544}"/>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424E4FF8-C6D5-4733-A5B7-22BCCE95C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5B533-7738-4EAB-A349-97A7269A8E6C}"/>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24613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060-50C1-4D6A-9D1E-1571B0B29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08159-C70D-4E7E-A7B1-2050483C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A3BD4-B566-4D3A-B0C7-8DEC917B3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71DE9-E877-473A-8ACF-6694178AB451}"/>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6" name="Footer Placeholder 5">
            <a:extLst>
              <a:ext uri="{FF2B5EF4-FFF2-40B4-BE49-F238E27FC236}">
                <a16:creationId xmlns:a16="http://schemas.microsoft.com/office/drawing/2014/main" id="{90C33C17-E753-40D2-96AA-7F9FD874E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FAEAA2-E620-46D1-B6AC-0BE787F80DB7}"/>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2482075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5D4D-3FEC-4242-830B-6666B8066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3CEAB-F863-47AB-B2DB-04E056E2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BCEFE-55DD-41B2-985C-238C78141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42F00-72B4-4DE8-A55E-E8966F134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8C4E2-FC4F-445B-9C7D-234DE50C8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4122-AF67-499A-A225-016E30A2AA0C}"/>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8" name="Footer Placeholder 7">
            <a:extLst>
              <a:ext uri="{FF2B5EF4-FFF2-40B4-BE49-F238E27FC236}">
                <a16:creationId xmlns:a16="http://schemas.microsoft.com/office/drawing/2014/main" id="{E7D1A8FD-318A-4A9B-A17E-9460409CE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B7A65-D40A-4A6C-AB3D-FB16DD22051F}"/>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142813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85AF-48AB-4829-BAE4-01E14EBA0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F68FC-F5EC-4DF2-A33F-7EBE708855B2}"/>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4" name="Footer Placeholder 3">
            <a:extLst>
              <a:ext uri="{FF2B5EF4-FFF2-40B4-BE49-F238E27FC236}">
                <a16:creationId xmlns:a16="http://schemas.microsoft.com/office/drawing/2014/main" id="{91BFE02F-E2EB-46BC-89B7-444920CFE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56E8E4-79D0-4EF7-83AD-DF44B2B01313}"/>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34565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288BB-CF7F-4801-954C-7FCF04499FA0}"/>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3" name="Footer Placeholder 2">
            <a:extLst>
              <a:ext uri="{FF2B5EF4-FFF2-40B4-BE49-F238E27FC236}">
                <a16:creationId xmlns:a16="http://schemas.microsoft.com/office/drawing/2014/main" id="{D0D9F4F4-A5C5-4DD4-A7F2-7FC37A0373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79C1C1-C6A2-494F-A04C-D09FF98FBDCE}"/>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2781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F039-6706-4DDB-A4BD-B331CD84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563F1-F9D3-43FA-BD81-51ECDBCBD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BA02E-DC0D-4562-BD04-46D8CE09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B12E-D940-4715-8BE5-C1C6B2F2C644}"/>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6" name="Footer Placeholder 5">
            <a:extLst>
              <a:ext uri="{FF2B5EF4-FFF2-40B4-BE49-F238E27FC236}">
                <a16:creationId xmlns:a16="http://schemas.microsoft.com/office/drawing/2014/main" id="{38A99A96-4D84-45D8-B763-2E1A6F8EA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01DAD-1702-4904-98C3-807E538C6C4C}"/>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185035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EF6-AAF0-413A-8C1C-0AFD8247C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A1BB-F6A8-4442-874D-7A6AC4C85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402CDB-E301-48E4-ADAB-586DF9CC3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0EED-29C7-4B88-BDFD-DB5338525B83}"/>
              </a:ext>
            </a:extLst>
          </p:cNvPr>
          <p:cNvSpPr>
            <a:spLocks noGrp="1"/>
          </p:cNvSpPr>
          <p:nvPr>
            <p:ph type="dt" sz="half" idx="10"/>
          </p:nvPr>
        </p:nvSpPr>
        <p:spPr/>
        <p:txBody>
          <a:bodyPr/>
          <a:lstStyle/>
          <a:p>
            <a:fld id="{45A4ABA7-002A-42A3-9A37-518CCF4DE393}" type="datetimeFigureOut">
              <a:rPr lang="en-US" smtClean="0"/>
              <a:t>9/23/2019</a:t>
            </a:fld>
            <a:endParaRPr lang="en-US"/>
          </a:p>
        </p:txBody>
      </p:sp>
      <p:sp>
        <p:nvSpPr>
          <p:cNvPr id="6" name="Footer Placeholder 5">
            <a:extLst>
              <a:ext uri="{FF2B5EF4-FFF2-40B4-BE49-F238E27FC236}">
                <a16:creationId xmlns:a16="http://schemas.microsoft.com/office/drawing/2014/main" id="{40295663-01DF-4CE6-8969-7EC085342B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CF07C-6CA1-4044-B5D4-C26E800D9785}"/>
              </a:ext>
            </a:extLst>
          </p:cNvPr>
          <p:cNvSpPr>
            <a:spLocks noGrp="1"/>
          </p:cNvSpPr>
          <p:nvPr>
            <p:ph type="sldNum" sz="quarter" idx="12"/>
          </p:nvPr>
        </p:nvSpPr>
        <p:spPr/>
        <p:txBody>
          <a:bodyPr/>
          <a:lstStyle/>
          <a:p>
            <a:fld id="{18EF39E6-9304-4DC7-822F-BE2377C4B5D0}" type="slidenum">
              <a:rPr lang="en-US" smtClean="0"/>
              <a:t>‹#›</a:t>
            </a:fld>
            <a:endParaRPr lang="en-US"/>
          </a:p>
        </p:txBody>
      </p:sp>
    </p:spTree>
    <p:extLst>
      <p:ext uri="{BB962C8B-B14F-4D97-AF65-F5344CB8AC3E}">
        <p14:creationId xmlns:p14="http://schemas.microsoft.com/office/powerpoint/2010/main" val="3204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9A659-060C-469D-AC31-989BE58B9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0BFFEC-2553-44E2-A05D-39D5106BA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C40C-71D2-44BF-8415-E7A2AFBFE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4ABA7-002A-42A3-9A37-518CCF4DE393}" type="datetimeFigureOut">
              <a:rPr lang="en-US" smtClean="0"/>
              <a:t>9/23/2019</a:t>
            </a:fld>
            <a:endParaRPr lang="en-US"/>
          </a:p>
        </p:txBody>
      </p:sp>
      <p:sp>
        <p:nvSpPr>
          <p:cNvPr id="5" name="Footer Placeholder 4">
            <a:extLst>
              <a:ext uri="{FF2B5EF4-FFF2-40B4-BE49-F238E27FC236}">
                <a16:creationId xmlns:a16="http://schemas.microsoft.com/office/drawing/2014/main" id="{FACE834F-E8ED-47B0-B7F5-BC4B36871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1A55E6-B24C-4B24-B022-7BB42DB0B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F39E6-9304-4DC7-822F-BE2377C4B5D0}" type="slidenum">
              <a:rPr lang="en-US" smtClean="0"/>
              <a:t>‹#›</a:t>
            </a:fld>
            <a:endParaRPr lang="en-US"/>
          </a:p>
        </p:txBody>
      </p:sp>
    </p:spTree>
    <p:extLst>
      <p:ext uri="{BB962C8B-B14F-4D97-AF65-F5344CB8AC3E}">
        <p14:creationId xmlns:p14="http://schemas.microsoft.com/office/powerpoint/2010/main" val="3123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a:t>
            </a:r>
            <a:r>
              <a:rPr lang="en-US" sz="1400" dirty="0" err="1">
                <a:solidFill>
                  <a:srgbClr val="02A3CE"/>
                </a:solidFill>
                <a:effectLst/>
                <a:latin typeface="Arial" panose="020B0604020202020204" pitchFamily="34" charset="0"/>
                <a:cs typeface="Arial" panose="020B0604020202020204" pitchFamily="34" charset="0"/>
              </a:rPr>
              <a:t>Mayakoba</a:t>
            </a:r>
            <a:r>
              <a:rPr lang="en-US" sz="1400" dirty="0">
                <a:solidFill>
                  <a:srgbClr val="02A3CE"/>
                </a:solidFill>
                <a:effectLst/>
                <a:latin typeface="Arial" panose="020B0604020202020204" pitchFamily="34" charset="0"/>
                <a:cs typeface="Arial" panose="020B0604020202020204" pitchFamily="34" charset="0"/>
              </a:rPr>
              <a:t>,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hyperlink" Target="https://en.wikipedia.org/wiki/Data_URI_scheme"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jpe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tif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e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jpe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hyperlink" Target="http://www.generoreportwriter.com/developers/java/#documentation" TargetMode="External"/><Relationship Id="rId5" Type="http://schemas.openxmlformats.org/officeDocument/2006/relationships/image" Target="../media/image53.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24.xml"/><Relationship Id="rId5" Type="http://schemas.openxmlformats.org/officeDocument/2006/relationships/image" Target="../media/image54.jp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3"/>
          <p:cNvSpPr>
            <a:spLocks noGrp="1" noChangeArrowheads="1"/>
          </p:cNvSpPr>
          <p:nvPr>
            <p:ph idx="4294967295"/>
          </p:nvPr>
        </p:nvSpPr>
        <p:spPr>
          <a:xfrm>
            <a:off x="1524000" y="1387476"/>
            <a:ext cx="8686800" cy="4479925"/>
          </a:xfrm>
          <a:prstGeom prst="rect">
            <a:avLst/>
          </a:prstGeom>
        </p:spPr>
        <p:txBody>
          <a:bodyPr/>
          <a:lstStyle/>
          <a:p>
            <a:pPr lvl="1" eaLnBrk="1" hangingPunct="1"/>
            <a:endParaRPr lang="fr-FR" dirty="0"/>
          </a:p>
          <a:p>
            <a:pPr lvl="1" eaLnBrk="1" hangingPunct="1"/>
            <a:endParaRPr lang="fr-FR" dirty="0"/>
          </a:p>
          <a:p>
            <a:pPr lvl="1" eaLnBrk="1" hangingPunct="1"/>
            <a:endParaRPr lang="fr-FR" dirty="0"/>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27895" t="23766" r="10341"/>
          <a:stretch/>
        </p:blipFill>
        <p:spPr>
          <a:xfrm>
            <a:off x="6947" y="0"/>
            <a:ext cx="12185053" cy="6858000"/>
          </a:xfrm>
          <a:prstGeom prst="rect">
            <a:avLst/>
          </a:prstGeom>
        </p:spPr>
      </p:pic>
      <p:sp>
        <p:nvSpPr>
          <p:cNvPr id="9" name="ZoneTexte 8"/>
          <p:cNvSpPr txBox="1"/>
          <p:nvPr/>
        </p:nvSpPr>
        <p:spPr>
          <a:xfrm>
            <a:off x="328773" y="692697"/>
            <a:ext cx="11517330" cy="5416868"/>
          </a:xfrm>
          <a:prstGeom prst="rect">
            <a:avLst/>
          </a:prstGeom>
          <a:noFill/>
          <a:effectLst>
            <a:outerShdw dist="25400" dir="2700000" algn="tl" rotWithShape="0">
              <a:schemeClr val="bg1"/>
            </a:outerShdw>
            <a:softEdge rad="0"/>
          </a:effectLst>
        </p:spPr>
        <p:txBody>
          <a:bodyPr wrap="square" rtlCol="0">
            <a:spAutoFit/>
          </a:bodyPr>
          <a:lstStyle/>
          <a:p>
            <a:r>
              <a:rPr lang="fr-FR" sz="4000" b="1" dirty="0"/>
              <a:t>WWDC 19</a:t>
            </a:r>
            <a:br>
              <a:rPr lang="fr-FR" sz="4000" b="1" dirty="0"/>
            </a:br>
            <a:r>
              <a:rPr lang="fr-FR" sz="4000" b="1" dirty="0"/>
              <a:t>World Wide</a:t>
            </a:r>
          </a:p>
          <a:p>
            <a:r>
              <a:rPr lang="fr-FR" sz="4000" b="1" dirty="0" err="1"/>
              <a:t>Developer</a:t>
            </a:r>
            <a:r>
              <a:rPr lang="fr-FR" sz="4000" b="1" dirty="0"/>
              <a:t> </a:t>
            </a:r>
            <a:r>
              <a:rPr lang="fr-FR" sz="4000" b="1" dirty="0" err="1"/>
              <a:t>Conference</a:t>
            </a:r>
            <a:endParaRPr lang="fr-FR" sz="4000" b="1" dirty="0"/>
          </a:p>
          <a:p>
            <a:endParaRPr lang="fr-FR" sz="4000" b="1" dirty="0"/>
          </a:p>
          <a:p>
            <a:r>
              <a:rPr lang="en-US" sz="4000" b="1" dirty="0"/>
              <a:t>A3 - </a:t>
            </a:r>
            <a:r>
              <a:rPr lang="en-US" sz="4000" b="1" dirty="0" err="1"/>
              <a:t>Genero</a:t>
            </a:r>
            <a:r>
              <a:rPr lang="en-US" sz="4000" b="1" dirty="0"/>
              <a:t> Report Writer: a closer look at a few recent features</a:t>
            </a:r>
            <a:endParaRPr lang="fr-FR" sz="4000" b="1" dirty="0"/>
          </a:p>
          <a:p>
            <a:r>
              <a:rPr lang="en-US" sz="4000" dirty="0"/>
              <a:t>Laurent Galais</a:t>
            </a:r>
            <a:endParaRPr lang="en-US" sz="4000" b="1" dirty="0">
              <a:effectLst>
                <a:outerShdw blurRad="38100" dist="38100" dir="2700000" algn="tl">
                  <a:srgbClr val="000000">
                    <a:alpha val="43137"/>
                  </a:srgbClr>
                </a:outerShdw>
              </a:effectLst>
            </a:endParaRPr>
          </a:p>
          <a:p>
            <a:endParaRPr lang="en-US" sz="2400" b="1" dirty="0">
              <a:effectLst>
                <a:outerShdw blurRad="38100" dist="38100" dir="2700000" algn="tl">
                  <a:srgbClr val="000000">
                    <a:alpha val="43137"/>
                  </a:srgbClr>
                </a:outerShdw>
              </a:effectLst>
            </a:endParaRPr>
          </a:p>
          <a:p>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Banyan Tree </a:t>
            </a:r>
            <a:r>
              <a:rPr lang="en-US" sz="24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Mayakoba</a:t>
            </a:r>
            <a:endParaRPr lang="en-US" sz="2400" b="1" dirty="0">
              <a:effectLst>
                <a:outerShdw blurRad="38100" dist="38100" dir="2700000" algn="tl">
                  <a:srgbClr val="000000">
                    <a:alpha val="43137"/>
                  </a:srgbClr>
                </a:outerShdw>
              </a:effectLst>
            </a:endParaRPr>
          </a:p>
          <a:p>
            <a:r>
              <a:rPr lang="fr-FR" b="1" dirty="0">
                <a:latin typeface="Arial" panose="020B0604020202020204" pitchFamily="34" charset="0"/>
                <a:cs typeface="Arial" panose="020B0604020202020204" pitchFamily="34" charset="0"/>
              </a:rPr>
              <a:t>	30 September – 3 October 2019</a:t>
            </a:r>
            <a:endParaRPr lang="fr-FR" sz="2000"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73" y="5711689"/>
            <a:ext cx="2448520" cy="850491"/>
          </a:xfrm>
          <a:prstGeom prst="rect">
            <a:avLst/>
          </a:prstGeom>
        </p:spPr>
      </p:pic>
    </p:spTree>
    <p:extLst>
      <p:ext uri="{BB962C8B-B14F-4D97-AF65-F5344CB8AC3E}">
        <p14:creationId xmlns:p14="http://schemas.microsoft.com/office/powerpoint/2010/main" val="119945820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Good use case is in conjunction with the ‘</a:t>
            </a:r>
            <a:r>
              <a:rPr lang="en-US" dirty="0" err="1"/>
              <a:t>fglrichtext</a:t>
            </a:r>
            <a:r>
              <a:rPr lang="en-US" dirty="0"/>
              <a:t>’ Web Component</a:t>
            </a:r>
          </a:p>
          <a:p>
            <a:pPr lvl="1"/>
            <a:r>
              <a:rPr lang="en-US" kern="0" dirty="0"/>
              <a:t>Replacement for HTML Box</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err="1"/>
              <a:t>RichText</a:t>
            </a:r>
            <a:r>
              <a:rPr lang="en-US" dirty="0"/>
              <a: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a:t>
            </a:r>
            <a:r>
              <a:rPr lang="en-US" dirty="0" err="1"/>
              <a:t>data:text</a:t>
            </a:r>
            <a:r>
              <a:rPr lang="en-US" dirty="0"/>
              <a:t>/xml, data’ for PXML, ‘</a:t>
            </a:r>
            <a:r>
              <a:rPr lang="en-US" dirty="0" err="1"/>
              <a:t>data:text</a:t>
            </a:r>
            <a:r>
              <a:rPr lang="en-US" dirty="0"/>
              <a: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err="1"/>
              <a:t>Genero</a:t>
            </a:r>
            <a:r>
              <a:rPr lang="en-US" kern="0" dirty="0"/>
              <a:t> application connects to the daemon</a:t>
            </a:r>
          </a:p>
          <a:p>
            <a:pPr lvl="1"/>
            <a:r>
              <a:rPr lang="en-US" kern="0" dirty="0"/>
              <a:t>CALL </a:t>
            </a:r>
            <a:r>
              <a:rPr lang="en-US" kern="0" dirty="0" err="1"/>
              <a:t>fgl_report_configureDistributedProcessing</a:t>
            </a:r>
            <a:endParaRPr lang="en-US" kern="0" dirty="0"/>
          </a:p>
          <a:p>
            <a:pPr lvl="1"/>
            <a:r>
              <a:rPr lang="en-US" kern="0" dirty="0"/>
              <a:t>CALL </a:t>
            </a:r>
            <a:r>
              <a:rPr lang="en-US" kern="0" dirty="0" err="1"/>
              <a:t>fgl_report_configureDistributedEnvironment</a:t>
            </a:r>
            <a:endParaRPr lang="en-US" kern="0" dirty="0"/>
          </a:p>
          <a:p>
            <a:pPr lvl="1"/>
            <a:r>
              <a:rPr lang="en-US" kern="0" dirty="0"/>
              <a:t>You can also use GREREPORT</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082EF1-7B19-4337-9EBE-1E535D94E0F3}"/>
              </a:ext>
            </a:extLst>
          </p:cNvPr>
          <p:cNvPicPr>
            <a:picLocks noChangeAspect="1"/>
          </p:cNvPicPr>
          <p:nvPr/>
        </p:nvPicPr>
        <p:blipFill>
          <a:blip r:embed="rId6"/>
          <a:stretch>
            <a:fillRect/>
          </a:stretch>
        </p:blipFill>
        <p:spPr>
          <a:xfrm>
            <a:off x="2736524" y="1656827"/>
            <a:ext cx="5951764" cy="2205414"/>
          </a:xfrm>
          <a:prstGeom prst="rect">
            <a:avLst/>
          </a:prstGeom>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7"/>
          <a:stretch>
            <a:fillRect/>
          </a:stretch>
        </p:blipFill>
        <p:spPr>
          <a:xfrm>
            <a:off x="618445" y="4035947"/>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a:t>
            </a:r>
            <a:r>
              <a:rPr lang="en-US" kern="0" dirty="0" err="1"/>
              <a:t>init.d</a:t>
            </a:r>
            <a:r>
              <a:rPr lang="en-US" kern="0" dirty="0"/>
              <a:t>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a:t>
            </a:r>
            <a:r>
              <a:rPr lang="en-US" kern="0" dirty="0" err="1"/>
              <a:t>Genero</a:t>
            </a:r>
            <a:r>
              <a:rPr lang="en-US" kern="0" dirty="0"/>
              <a:t>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3566292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a:t>
            </a:r>
            <a:r>
              <a:rPr lang="en-US" kern="0" dirty="0" err="1"/>
              <a:t>fgl_report_getBrowserURL</a:t>
            </a:r>
            <a:r>
              <a:rPr lang="en-US" kern="0" dirty="0"/>
              <a:t>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387399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a:t>
            </a:r>
            <a:r>
              <a:rPr lang="en-US" kern="0" dirty="0" err="1"/>
              <a:t>connector.uri</a:t>
            </a:r>
            <a:r>
              <a:rPr lang="en-US" kern="0" dirty="0"/>
              <a:t>)/</a:t>
            </a:r>
            <a:r>
              <a:rPr lang="en-US" kern="0" dirty="0" err="1"/>
              <a:t>ua</a:t>
            </a:r>
            <a:r>
              <a:rPr lang="en-US" kern="0" dirty="0"/>
              <a:t>/report/’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(Local 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9526407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992086">
                  <a:extLst>
                    <a:ext uri="{9D8B030D-6E8A-4147-A177-3AD203B41FA5}">
                      <a16:colId xmlns:a16="http://schemas.microsoft.com/office/drawing/2014/main" val="2836675875"/>
                    </a:ext>
                  </a:extLst>
                </a:gridCol>
                <a:gridCol w="3351841">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a:t>
                      </a:r>
                      <a:r>
                        <a:rPr lang="en-US" sz="1600" b="0" i="0" kern="1200" dirty="0" err="1">
                          <a:solidFill>
                            <a:schemeClr val="dk1"/>
                          </a:solidFill>
                          <a:effectLst/>
                          <a:latin typeface="+mn-lt"/>
                          <a:ea typeface="+mn-ea"/>
                          <a:cs typeface="+mn-cs"/>
                        </a:rPr>
                        <a:t>Genero</a:t>
                      </a:r>
                      <a:r>
                        <a:rPr lang="en-US" sz="1600" b="0" i="0" kern="1200" dirty="0">
                          <a:solidFill>
                            <a:schemeClr val="dk1"/>
                          </a:solidFill>
                          <a:effectLst/>
                          <a:latin typeface="+mn-lt"/>
                          <a:ea typeface="+mn-ea"/>
                          <a:cs typeface="+mn-cs"/>
                        </a:rPr>
                        <a:t>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a:t>
                      </a:r>
                      <a:r>
                        <a:rPr lang="en-US" sz="1800" b="0" i="0" kern="1200" dirty="0" err="1">
                          <a:solidFill>
                            <a:schemeClr val="dk1"/>
                          </a:solidFill>
                          <a:effectLst/>
                          <a:latin typeface="+mn-lt"/>
                          <a:ea typeface="+mn-ea"/>
                          <a:cs typeface="+mn-cs"/>
                        </a:rPr>
                        <a:t>tmp</a:t>
                      </a:r>
                      <a:r>
                        <a:rPr lang="en-US" sz="1800" b="0" i="0" kern="1200" dirty="0">
                          <a:solidFill>
                            <a:schemeClr val="dk1"/>
                          </a:solidFill>
                          <a:effectLst/>
                          <a:latin typeface="+mn-lt"/>
                          <a:ea typeface="+mn-ea"/>
                          <a:cs typeface="+mn-cs"/>
                        </a:rPr>
                        <a:t>/</a:t>
                      </a:r>
                      <a:r>
                        <a:rPr lang="en-US" sz="1800" b="0" i="1" kern="1200" dirty="0" err="1">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a:t>
                      </a:r>
                      <a:r>
                        <a:rPr lang="en-US" sz="1600" b="0" i="0" kern="1200" dirty="0" err="1">
                          <a:solidFill>
                            <a:schemeClr val="dk1"/>
                          </a:solidFill>
                          <a:effectLst/>
                          <a:latin typeface="+mn-lt"/>
                          <a:ea typeface="+mn-ea"/>
                          <a:cs typeface="+mn-cs"/>
                        </a:rPr>
                        <a:t>tmp</a:t>
                      </a:r>
                      <a:r>
                        <a:rPr lang="en-US" sz="1600" b="0" i="0" kern="1200" dirty="0">
                          <a:solidFill>
                            <a:schemeClr val="dk1"/>
                          </a:solidFill>
                          <a:effectLst/>
                          <a:latin typeface="+mn-lt"/>
                          <a:ea typeface="+mn-ea"/>
                          <a:cs typeface="+mn-cs"/>
                        </a:rPr>
                        <a:t>/</a:t>
                      </a:r>
                      <a:r>
                        <a:rPr lang="en-US" sz="1600" b="0" i="1" kern="1200" dirty="0" err="1">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80699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a:t>
            </a:r>
            <a:r>
              <a:rPr lang="en-US" kern="0" dirty="0" err="1"/>
              <a:t>connector.uri</a:t>
            </a:r>
            <a:r>
              <a:rPr lang="en-US" kern="0" dirty="0"/>
              <a:t>)/</a:t>
            </a:r>
            <a:r>
              <a:rPr lang="en-US" kern="0" dirty="0" err="1"/>
              <a:t>ua</a:t>
            </a:r>
            <a:r>
              <a:rPr lang="en-US" kern="0" dirty="0"/>
              <a:t>/report-r/’</a:t>
            </a:r>
          </a:p>
          <a:p>
            <a:r>
              <a:rPr lang="en-US" kern="0" dirty="0"/>
              <a:t>qthelp://genero/gst_docbooks/gas/gas-topics/c_gas_gre_configure_distributed_mode.html</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(Remote 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1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02669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a:t>
            </a:r>
            <a:r>
              <a:rPr lang="en-US" kern="0" dirty="0" err="1"/>
              <a:t>Genero</a:t>
            </a:r>
            <a:r>
              <a:rPr lang="en-US" kern="0" dirty="0"/>
              <a:t>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11" name="Picture 10">
            <a:extLst>
              <a:ext uri="{FF2B5EF4-FFF2-40B4-BE49-F238E27FC236}">
                <a16:creationId xmlns:a16="http://schemas.microsoft.com/office/drawing/2014/main" id="{3AC8BA19-6A0F-420F-8071-58D983BB8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0269" y="4022575"/>
            <a:ext cx="5386404" cy="2484550"/>
          </a:xfrm>
          <a:prstGeom prst="rect">
            <a:avLst/>
          </a:prstGeom>
        </p:spPr>
      </p:pic>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66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5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a:t>
            </a:r>
            <a:r>
              <a:rPr lang="en-US" kern="0" dirty="0" err="1"/>
              <a:t>rst</a:t>
            </a:r>
            <a:r>
              <a:rPr lang="en-US" kern="0" dirty="0"/>
              <a: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319523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88928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fr-FR" kern="0" dirty="0"/>
              <a:t>RichTextEdit</a:t>
            </a:r>
          </a:p>
          <a:p>
            <a:r>
              <a:rPr lang="fr-FR" kern="0" dirty="0"/>
              <a:t>Distributed Mode</a:t>
            </a:r>
          </a:p>
          <a:p>
            <a:r>
              <a:rPr lang="fr-FR" kern="0" dirty="0"/>
              <a:t>Web Viewer</a:t>
            </a:r>
          </a:p>
          <a:p>
            <a:r>
              <a:rPr lang="fr-FR" kern="0" dirty="0"/>
              <a:t>Report Schema Transformation</a:t>
            </a:r>
          </a:p>
          <a:p>
            <a:r>
              <a:rPr lang="fr-FR" kern="0" dirty="0"/>
              <a:t>Template creation</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a:t>
            </a:r>
            <a:r>
              <a:rPr lang="en-US" kern="0" dirty="0" err="1"/>
              <a:t>drag’n’droping</a:t>
            </a:r>
            <a:r>
              <a:rPr lang="en-US" kern="0" dirty="0"/>
              <a:t>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3911855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621990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116483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1BBB31-EC3D-4D61-AD2C-88839C20FE8C}"/>
              </a:ext>
            </a:extLst>
          </p:cNvPr>
          <p:cNvPicPr>
            <a:picLocks noChangeAspect="1"/>
          </p:cNvPicPr>
          <p:nvPr/>
        </p:nvPicPr>
        <p:blipFill>
          <a:blip r:embed="rId6"/>
          <a:stretch>
            <a:fillRect/>
          </a:stretch>
        </p:blipFill>
        <p:spPr>
          <a:xfrm>
            <a:off x="2408155" y="2351559"/>
            <a:ext cx="7375690" cy="3298832"/>
          </a:xfrm>
          <a:prstGeom prst="rect">
            <a:avLst/>
          </a:prstGeom>
        </p:spPr>
      </p:pic>
    </p:spTree>
    <p:extLst>
      <p:ext uri="{BB962C8B-B14F-4D97-AF65-F5344CB8AC3E}">
        <p14:creationId xmlns:p14="http://schemas.microsoft.com/office/powerpoint/2010/main" val="2611349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We are going to highlight the technique used to </a:t>
            </a:r>
            <a:r>
              <a:rPr lang="en-US" kern="0" dirty="0"/>
              <a:t>c</a:t>
            </a:r>
            <a:r>
              <a:rPr lang="en-US" dirty="0"/>
              <a:t>reate a report template from an existing report</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Report to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err="1"/>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7"/>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report design and rename it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E42340-65CB-4F36-BD01-45C5FCB334A8}"/>
              </a:ext>
            </a:extLst>
          </p:cNvPr>
          <p:cNvPicPr>
            <a:picLocks noChangeAspect="1"/>
          </p:cNvPicPr>
          <p:nvPr/>
        </p:nvPicPr>
        <p:blipFill>
          <a:blip r:embed="rId7"/>
          <a:stretch>
            <a:fillRect/>
          </a:stretch>
        </p:blipFill>
        <p:spPr>
          <a:xfrm>
            <a:off x="887760" y="2494725"/>
            <a:ext cx="10416480" cy="206619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report template schema (RSD file)</a:t>
            </a:r>
          </a:p>
          <a:p>
            <a:pPr lvl="1"/>
            <a:r>
              <a:rPr lang="en-US" dirty="0"/>
              <a:t>Report template schema definition</a:t>
            </a:r>
          </a:p>
          <a:p>
            <a:pPr lvl="1"/>
            <a:r>
              <a:rPr lang="en-US" dirty="0"/>
              <a:t>Specifies the structure of fields and groups in a template</a:t>
            </a:r>
          </a:p>
          <a:p>
            <a:pPr lvl="1"/>
            <a:r>
              <a:rPr lang="en-US" dirty="0"/>
              <a:t>File &gt; New &gt; Reports &gt; Report Template Schema Definition(.</a:t>
            </a:r>
            <a:r>
              <a:rPr lang="en-US" dirty="0" err="1"/>
              <a:t>rsd</a:t>
            </a:r>
            <a:r>
              <a:rPr lang="en-US" dirty="0"/>
              <a:t>)</a:t>
            </a:r>
          </a:p>
          <a:p>
            <a:pPr lvl="2"/>
            <a:r>
              <a:rPr lang="en-US" dirty="0"/>
              <a:t>Tip1: You can open an existing an existing  one</a:t>
            </a:r>
          </a:p>
          <a:p>
            <a:pPr lvl="2"/>
            <a:r>
              <a:rPr lang="en-US" dirty="0"/>
              <a:t>Tip2: Open the new created 4rt file to scan the structure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A07A9A-493E-4DC9-91F8-BBCB9AC437F3}"/>
              </a:ext>
            </a:extLst>
          </p:cNvPr>
          <p:cNvPicPr>
            <a:picLocks noChangeAspect="1"/>
          </p:cNvPicPr>
          <p:nvPr/>
        </p:nvPicPr>
        <p:blipFill>
          <a:blip r:embed="rId7"/>
          <a:stretch>
            <a:fillRect/>
          </a:stretch>
        </p:blipFill>
        <p:spPr>
          <a:xfrm>
            <a:off x="5944448" y="3331170"/>
            <a:ext cx="6034701" cy="2794711"/>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Replace value of variable placeholders with values from template schema</a:t>
            </a:r>
          </a:p>
          <a:p>
            <a:pPr lvl="1"/>
            <a:r>
              <a:rPr lang="en-US" kern="0" dirty="0"/>
              <a:t>Replace the rows of fields with a Template Field placeholder</a:t>
            </a:r>
          </a:p>
          <a:p>
            <a:pPr lvl="1"/>
            <a:r>
              <a:rPr lang="en-US" kern="0" dirty="0"/>
              <a:t>Replace any column headers with a Template Field</a:t>
            </a:r>
          </a:p>
          <a:p>
            <a:pPr lvl="1"/>
            <a:r>
              <a:rPr lang="en-US" kern="0" dirty="0"/>
              <a:t>Organize report structure (put </a:t>
            </a:r>
            <a:r>
              <a:rPr lang="en-US" kern="0" dirty="0" err="1"/>
              <a:t>TemplateField</a:t>
            </a:r>
            <a:r>
              <a:rPr lang="en-US" kern="0" dirty="0"/>
              <a:t> objects under fields triggers)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0BA7D0-4B9F-443F-A2FD-CC82BE2CC629}"/>
              </a:ext>
            </a:extLst>
          </p:cNvPr>
          <p:cNvPicPr>
            <a:picLocks noChangeAspect="1"/>
          </p:cNvPicPr>
          <p:nvPr/>
        </p:nvPicPr>
        <p:blipFill>
          <a:blip r:embed="rId7"/>
          <a:stretch>
            <a:fillRect/>
          </a:stretch>
        </p:blipFill>
        <p:spPr>
          <a:xfrm>
            <a:off x="2624124" y="3565379"/>
            <a:ext cx="6943752" cy="2248248"/>
          </a:xfrm>
          <a:prstGeom prst="rect">
            <a:avLst/>
          </a:prstGeom>
        </p:spPr>
      </p:pic>
    </p:spTree>
    <p:extLst>
      <p:ext uri="{BB962C8B-B14F-4D97-AF65-F5344CB8AC3E}">
        <p14:creationId xmlns:p14="http://schemas.microsoft.com/office/powerpoint/2010/main" val="1323306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8" name="Picture 7">
            <a:extLst>
              <a:ext uri="{FF2B5EF4-FFF2-40B4-BE49-F238E27FC236}">
                <a16:creationId xmlns:a16="http://schemas.microsoft.com/office/drawing/2014/main" id="{A8A3AE19-82F5-467F-B7C6-C9D4330150E6}"/>
              </a:ext>
            </a:extLst>
          </p:cNvPr>
          <p:cNvPicPr>
            <a:picLocks noChangeAspect="1"/>
          </p:cNvPicPr>
          <p:nvPr/>
        </p:nvPicPr>
        <p:blipFill>
          <a:blip r:embed="rId7"/>
          <a:stretch>
            <a:fillRect/>
          </a:stretch>
        </p:blipFill>
        <p:spPr>
          <a:xfrm>
            <a:off x="3797915" y="2915566"/>
            <a:ext cx="4596170" cy="2767082"/>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a:t>
            </a:r>
            <a:r>
              <a:rPr lang="en-US" dirty="0" err="1"/>
              <a:t>rdd</a:t>
            </a:r>
            <a:r>
              <a:rPr lang="en-US" dirty="0"/>
              <a:t> and .4rp files</a:t>
            </a:r>
          </a:p>
          <a:p>
            <a:pPr lvl="1"/>
            <a:r>
              <a:rPr lang="fr-FR" kern="0" dirty="0"/>
              <a:t>Challenging as you have to </a:t>
            </a:r>
            <a:r>
              <a:rPr lang="en-US" dirty="0"/>
              <a:t>visualize in your head what the finished report would look like</a:t>
            </a:r>
          </a:p>
          <a:p>
            <a:pPr lvl="1"/>
            <a:r>
              <a:rPr lang="en-US" kern="0" dirty="0"/>
              <a:t>Advantage: </a:t>
            </a:r>
            <a:r>
              <a:rPr lang="en-US" dirty="0"/>
              <a:t>single change to a </a:t>
            </a:r>
            <a:r>
              <a:rPr lang="en-US" dirty="0" err="1"/>
              <a:t>subreport</a:t>
            </a:r>
            <a:r>
              <a:rPr lang="en-US" dirty="0"/>
              <a: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7076431" y="3129637"/>
            <a:ext cx="4973338" cy="3290586"/>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4/5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8557CCA9-3E56-4F2C-A73F-C5B29D6287A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p>
          <a:p>
            <a:pPr lvl="1"/>
            <a:r>
              <a:rPr lang="en-US" dirty="0"/>
              <a:t>Screenshots of the different steps in the New Report from Template Wizard</a:t>
            </a:r>
          </a:p>
          <a:p>
            <a:pPr lvl="2"/>
            <a:r>
              <a:rPr lang="en-US" dirty="0"/>
              <a:t>Schema association images: </a:t>
            </a:r>
            <a:r>
              <a:rPr lang="en-US" dirty="0">
                <a:latin typeface="Courier New" panose="02070309020205020404" pitchFamily="49" charset="0"/>
                <a:cs typeface="Courier New" panose="02070309020205020404" pitchFamily="49" charset="0"/>
              </a:rPr>
              <a:t>&lt;PLACEHOLDERNAME&gt;_placeholder.png</a:t>
            </a:r>
          </a:p>
          <a:p>
            <a:pPr lvl="2"/>
            <a:r>
              <a:rPr lang="en-US" dirty="0"/>
              <a:t>Add fields images: </a:t>
            </a:r>
            <a:r>
              <a:rPr lang="en-US" dirty="0" err="1">
                <a:latin typeface="Courier New" panose="02070309020205020404" pitchFamily="49" charset="0"/>
                <a:cs typeface="Courier New" panose="02070309020205020404" pitchFamily="49" charset="0"/>
              </a:rPr>
              <a:t>field_field</a:t>
            </a:r>
            <a:r>
              <a:rPr lang="en-US" dirty="0">
                <a:latin typeface="Courier New" panose="02070309020205020404" pitchFamily="49" charset="0"/>
                <a:cs typeface="Courier New" panose="02070309020205020404" pitchFamily="49" charset="0"/>
              </a:rPr>
              <a:t>&lt;NUMBER&gt;.</a:t>
            </a:r>
            <a:r>
              <a:rPr lang="en-US" dirty="0" err="1">
                <a:latin typeface="Courier New" panose="02070309020205020404" pitchFamily="49" charset="0"/>
                <a:cs typeface="Courier New" panose="02070309020205020404" pitchFamily="49" charset="0"/>
              </a:rPr>
              <a:t>png</a:t>
            </a:r>
            <a:endParaRPr lang="en-US" dirty="0">
              <a:latin typeface="Courier New" panose="02070309020205020404" pitchFamily="49" charset="0"/>
              <a:cs typeface="Courier New" panose="02070309020205020404" pitchFamily="49" charset="0"/>
            </a:endParaRPr>
          </a:p>
          <a:p>
            <a:pPr lvl="2"/>
            <a:r>
              <a:rPr lang="en-US" dirty="0"/>
              <a:t>Variables images: </a:t>
            </a:r>
            <a:r>
              <a:rPr lang="en-US" dirty="0">
                <a:latin typeface="Courier New" panose="02070309020205020404" pitchFamily="49" charset="0"/>
                <a:cs typeface="Courier New" panose="02070309020205020404" pitchFamily="49" charset="0"/>
              </a:rPr>
              <a:t>&lt;TRIGGERNAME&gt;_trigger.png</a:t>
            </a:r>
            <a:endParaRPr lang="en-US" kern="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415B43B8-DDF6-40D7-9DFC-7865E971CFDE}"/>
              </a:ext>
            </a:extLst>
          </p:cNvPr>
          <p:cNvPicPr>
            <a:picLocks noChangeAspect="1"/>
          </p:cNvPicPr>
          <p:nvPr/>
        </p:nvPicPr>
        <p:blipFill>
          <a:blip r:embed="rId7"/>
          <a:stretch>
            <a:fillRect/>
          </a:stretch>
        </p:blipFill>
        <p:spPr>
          <a:xfrm>
            <a:off x="6341205" y="3688149"/>
            <a:ext cx="5464354" cy="2348635"/>
          </a:xfrm>
          <a:prstGeom prst="rect">
            <a:avLst/>
          </a:prstGeom>
        </p:spPr>
      </p:pic>
    </p:spTree>
    <p:extLst>
      <p:ext uri="{BB962C8B-B14F-4D97-AF65-F5344CB8AC3E}">
        <p14:creationId xmlns:p14="http://schemas.microsoft.com/office/powerpoint/2010/main" val="112513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Add template to ‘File – New – Report from Template’ menu</a:t>
            </a:r>
          </a:p>
          <a:p>
            <a:pPr lvl="1"/>
            <a:r>
              <a:rPr lang="en-US" dirty="0"/>
              <a:t>Edit the file $GSTSETUPDIR/</a:t>
            </a:r>
            <a:r>
              <a:rPr lang="en-US" dirty="0" err="1"/>
              <a:t>createables.conf</a:t>
            </a:r>
            <a:endParaRPr lang="en-US" dirty="0"/>
          </a:p>
          <a:p>
            <a:pPr lvl="1"/>
            <a:r>
              <a:rPr lang="en-US" dirty="0"/>
              <a:t>Update the </a:t>
            </a:r>
            <a:r>
              <a:rPr lang="en-US" dirty="0" err="1"/>
              <a:t>directoryPath</a:t>
            </a:r>
            <a:r>
              <a:rPr lang="en-US" dirty="0"/>
              <a:t> parameter used by the "Report From Template" label</a:t>
            </a:r>
          </a:p>
          <a:p>
            <a:endParaRPr lang="en-US" dirty="0"/>
          </a:p>
          <a:p>
            <a:endParaRPr lang="en-US" dirty="0"/>
          </a:p>
          <a:p>
            <a:pPr marL="0" indent="0">
              <a:buNone/>
            </a:pPr>
            <a:endParaRPr lang="en-US" dirty="0"/>
          </a:p>
          <a:p>
            <a:r>
              <a:rPr lang="en-US" dirty="0"/>
              <a:t>Reload settings (Tools &gt; Specific Setup &gt; Reload)</a:t>
            </a:r>
          </a:p>
          <a:p>
            <a:endParaRPr lang="en-US" dirty="0"/>
          </a:p>
          <a:p>
            <a:endParaRPr lang="en-US" dirty="0"/>
          </a:p>
        </p:txBody>
      </p:sp>
      <p:pic>
        <p:nvPicPr>
          <p:cNvPr id="7" name="Picture 6">
            <a:extLst>
              <a:ext uri="{FF2B5EF4-FFF2-40B4-BE49-F238E27FC236}">
                <a16:creationId xmlns:a16="http://schemas.microsoft.com/office/drawing/2014/main" id="{6C20F2B4-854A-45DB-AE49-ABA7934932C1}"/>
              </a:ext>
            </a:extLst>
          </p:cNvPr>
          <p:cNvPicPr>
            <a:picLocks noChangeAspect="1"/>
          </p:cNvPicPr>
          <p:nvPr/>
        </p:nvPicPr>
        <p:blipFill>
          <a:blip r:embed="rId7"/>
          <a:stretch>
            <a:fillRect/>
          </a:stretch>
        </p:blipFill>
        <p:spPr>
          <a:xfrm>
            <a:off x="3115824" y="2652827"/>
            <a:ext cx="6236575" cy="1095384"/>
          </a:xfrm>
          <a:prstGeom prst="rect">
            <a:avLst/>
          </a:prstGeom>
        </p:spPr>
      </p:pic>
      <p:pic>
        <p:nvPicPr>
          <p:cNvPr id="8" name="Picture 7">
            <a:extLst>
              <a:ext uri="{FF2B5EF4-FFF2-40B4-BE49-F238E27FC236}">
                <a16:creationId xmlns:a16="http://schemas.microsoft.com/office/drawing/2014/main" id="{31102AEF-E120-4874-ACBD-CF0AB7B8A31F}"/>
              </a:ext>
            </a:extLst>
          </p:cNvPr>
          <p:cNvPicPr>
            <a:picLocks noChangeAspect="1"/>
          </p:cNvPicPr>
          <p:nvPr/>
        </p:nvPicPr>
        <p:blipFill>
          <a:blip r:embed="rId8"/>
          <a:stretch>
            <a:fillRect/>
          </a:stretch>
        </p:blipFill>
        <p:spPr>
          <a:xfrm>
            <a:off x="6342343" y="4501037"/>
            <a:ext cx="5707980" cy="1764164"/>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link (if applicable)</a:t>
            </a:r>
          </a:p>
          <a:p>
            <a:pPr lvl="1"/>
            <a:endParaRPr lang="fr-FR" kern="0" dirty="0"/>
          </a:p>
          <a:p>
            <a:r>
              <a:rPr lang="fr-FR" kern="0" dirty="0"/>
              <a:t>Off the beaten path tutorials</a:t>
            </a:r>
          </a:p>
          <a:p>
            <a:pPr lvl="1"/>
            <a:r>
              <a:rPr lang="en-US" dirty="0">
                <a:hlinkClick r:id="rId6"/>
              </a:rPr>
              <a:t>generoreportwriter.com tutorials</a:t>
            </a:r>
            <a:endParaRPr lang="en-US" kern="0" dirty="0"/>
          </a:p>
        </p:txBody>
      </p:sp>
    </p:spTree>
    <p:extLst>
      <p:ext uri="{BB962C8B-B14F-4D97-AF65-F5344CB8AC3E}">
        <p14:creationId xmlns:p14="http://schemas.microsoft.com/office/powerpoint/2010/main" val="2637531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552850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260660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a:t>
            </a:r>
            <a:r>
              <a:rPr lang="en-US" dirty="0" err="1"/>
              <a:t>rdd</a:t>
            </a:r>
            <a:r>
              <a:rPr lang="en-US" dirty="0"/>
              <a:t> and one .4rp file</a:t>
            </a:r>
          </a:p>
          <a:p>
            <a:pPr lvl="1"/>
            <a:r>
              <a:rPr lang="en-US" kern="0" dirty="0"/>
              <a:t>New script provided to merge the master and </a:t>
            </a:r>
            <a:r>
              <a:rPr lang="en-US" kern="0" dirty="0" err="1"/>
              <a:t>subreports</a:t>
            </a:r>
            <a:r>
              <a:rPr lang="en-US" kern="0" dirty="0"/>
              <a:t> .</a:t>
            </a:r>
            <a:r>
              <a:rPr lang="en-US" kern="0" dirty="0" err="1"/>
              <a:t>rdd</a:t>
            </a:r>
            <a:r>
              <a:rPr lang="en-US" kern="0" dirty="0"/>
              <a:t> files into one to be passed to the report designer to produce one .4rp file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err="1">
                <a:latin typeface="Century Gothic"/>
              </a:rPr>
              <a:t>gsconvertrdd</a:t>
            </a:r>
            <a:r>
              <a:rPr lang="en-US" dirty="0">
                <a:latin typeface="Century Gothic"/>
              </a:rPr>
              <a:t>  rddfilename1.rdd ... </a:t>
            </a:r>
            <a:r>
              <a:rPr lang="en-US" dirty="0" err="1">
                <a:latin typeface="Century Gothic"/>
              </a:rPr>
              <a:t>rddfilenameN.rddne</a:t>
            </a:r>
            <a:r>
              <a:rPr lang="en-US" dirty="0">
                <a:latin typeface="Century Gothic"/>
              </a:rPr>
              <a:t> .</a:t>
            </a:r>
            <a:r>
              <a:rPr lang="en-US" dirty="0" err="1">
                <a:latin typeface="Century Gothic"/>
              </a:rPr>
              <a:t>rdd</a:t>
            </a:r>
            <a:endParaRPr lang="en-US" dirty="0">
              <a:latin typeface="Century Gothic"/>
            </a:endParaRP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1157" y="4076207"/>
            <a:ext cx="8542760" cy="1474598"/>
          </a:xfrm>
          <a:prstGeom prst="rect">
            <a:avLst/>
          </a:prstGeom>
        </p:spPr>
      </p:pic>
      <p:pic>
        <p:nvPicPr>
          <p:cNvPr id="7" name="Picture 6">
            <a:extLst>
              <a:ext uri="{FF2B5EF4-FFF2-40B4-BE49-F238E27FC236}">
                <a16:creationId xmlns:a16="http://schemas.microsoft.com/office/drawing/2014/main" id="{0E5E3EBC-AE5F-4F21-B414-57A481FDAEB4}"/>
              </a:ext>
            </a:extLst>
          </p:cNvPr>
          <p:cNvPicPr>
            <a:picLocks noChangeAspect="1"/>
          </p:cNvPicPr>
          <p:nvPr/>
        </p:nvPicPr>
        <p:blipFill>
          <a:blip r:embed="rId7"/>
          <a:stretch>
            <a:fillRect/>
          </a:stretch>
        </p:blipFill>
        <p:spPr>
          <a:xfrm>
            <a:off x="802253" y="2284907"/>
            <a:ext cx="10587494" cy="1404895"/>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a:latin typeface="Century Gothic"/>
              </a:rPr>
              <a:t>Data View</a:t>
            </a:r>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defRPr/>
            </a:pPr>
            <a:r>
              <a:rPr lang="en-US" dirty="0">
                <a:latin typeface="Century Gothic"/>
              </a:rPr>
              <a:t>The Report Structure view</a:t>
            </a:r>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fr-FR" kern="0" dirty="0">
                <a:latin typeface="Century Gothic"/>
              </a:rPr>
              <a:t>MasterReportInlined.</a:t>
            </a:r>
            <a:r>
              <a:rPr lang="en-US" kern="0" dirty="0">
                <a:latin typeface="Century Gothic"/>
              </a:rPr>
              <a:t>4rp demo</a:t>
            </a:r>
            <a:endParaRPr lang="fr-FR" kern="0" dirty="0">
              <a:latin typeface="Century Gothic"/>
            </a:endParaRPr>
          </a:p>
          <a:p>
            <a:pPr lvl="1"/>
            <a:r>
              <a:rPr lang="en-US" dirty="0"/>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TotalTime>
  <Words>2288</Words>
  <Application>Microsoft Office PowerPoint</Application>
  <PresentationFormat>Widescreen</PresentationFormat>
  <Paragraphs>389</Paragraphs>
  <Slides>44</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Calibri</vt:lpstr>
      <vt:lpstr>Calibri Light</vt:lpstr>
      <vt:lpstr>Century Gothic</vt:lpstr>
      <vt:lpstr>Courier New</vt:lpstr>
      <vt:lpstr>StarSymbol</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lg@generocloud.net</cp:lastModifiedBy>
  <cp:revision>45</cp:revision>
  <dcterms:created xsi:type="dcterms:W3CDTF">2019-09-09T22:20:50Z</dcterms:created>
  <dcterms:modified xsi:type="dcterms:W3CDTF">2019-09-24T04:42:06Z</dcterms:modified>
</cp:coreProperties>
</file>